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56" r:id="rId2"/>
    <p:sldId id="268" r:id="rId3"/>
    <p:sldId id="257" r:id="rId4"/>
    <p:sldId id="258" r:id="rId5"/>
    <p:sldId id="263" r:id="rId6"/>
    <p:sldId id="264" r:id="rId7"/>
    <p:sldId id="265" r:id="rId8"/>
    <p:sldId id="262" r:id="rId9"/>
    <p:sldId id="266" r:id="rId10"/>
    <p:sldId id="261" r:id="rId11"/>
    <p:sldId id="267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>
        <p:scale>
          <a:sx n="75" d="100"/>
          <a:sy n="75" d="100"/>
        </p:scale>
        <p:origin x="-1080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AE2C8-FC70-4E73-BFE0-3974FF9FCCA5}" type="datetimeFigureOut">
              <a:rPr lang="en-ZA" smtClean="0"/>
              <a:t>2016/02/12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6E3F5-F6F5-4FE3-A7AA-8C821F5C61A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4518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6E3F5-F6F5-4FE3-A7AA-8C821F5C61A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6137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4010-7166-4541-901C-1AC49CE51A7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104F-D807-4DA7-B2E7-1E6A269E1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5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4010-7166-4541-901C-1AC49CE51A7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104F-D807-4DA7-B2E7-1E6A269E1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41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4010-7166-4541-901C-1AC49CE51A7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104F-D807-4DA7-B2E7-1E6A269E1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1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4010-7166-4541-901C-1AC49CE51A7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104F-D807-4DA7-B2E7-1E6A269E1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8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4010-7166-4541-901C-1AC49CE51A7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104F-D807-4DA7-B2E7-1E6A269E1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9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4010-7166-4541-901C-1AC49CE51A7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104F-D807-4DA7-B2E7-1E6A269E1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3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4010-7166-4541-901C-1AC49CE51A7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104F-D807-4DA7-B2E7-1E6A269E1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4010-7166-4541-901C-1AC49CE51A7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104F-D807-4DA7-B2E7-1E6A269E1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2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4010-7166-4541-901C-1AC49CE51A7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104F-D807-4DA7-B2E7-1E6A269E1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4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4010-7166-4541-901C-1AC49CE51A7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104F-D807-4DA7-B2E7-1E6A269E1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0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4010-7166-4541-901C-1AC49CE51A7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8104F-D807-4DA7-B2E7-1E6A269E1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9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84010-7166-4541-901C-1AC49CE51A7A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8104F-D807-4DA7-B2E7-1E6A269E1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8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http://196.2.99.48/dol/ui/PessaBanner.gif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http://196.2.99.48/dol/ui/PessaBanner.g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labour.gov.z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19400"/>
            <a:ext cx="8077200" cy="200025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Employment Services System of South Africa</a:t>
            </a:r>
            <a:br>
              <a:rPr lang="en-US" sz="4800" b="1" dirty="0" smtClean="0"/>
            </a:br>
            <a:r>
              <a:rPr lang="en-US" sz="4800" b="1" dirty="0" smtClean="0"/>
              <a:t>ESSA – Online </a:t>
            </a:r>
            <a:br>
              <a:rPr lang="en-US" sz="4800" b="1" dirty="0" smtClean="0"/>
            </a:br>
            <a:r>
              <a:rPr lang="en-US" sz="4800" b="1" dirty="0" smtClean="0"/>
              <a:t>STEP BY STEP GUIDE FOR EMPLOYERS AND WORKSEEKERS TO REGISTER AND RENEW PASSWORDS</a:t>
            </a:r>
            <a:endParaRPr lang="en-US" sz="4800" b="1" dirty="0"/>
          </a:p>
        </p:txBody>
      </p:sp>
      <p:pic>
        <p:nvPicPr>
          <p:cNvPr id="4" name="Picture 8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76" y="128587"/>
            <a:ext cx="208534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ublic Employment Services South Africa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940" y="136525"/>
            <a:ext cx="3525736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3456940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78486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124200"/>
            <a:ext cx="31877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4495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pitchFamily="34" charset="0"/>
              </a:rPr>
              <a:t>FORGOT PASSWORD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1"/>
            <a:ext cx="2209800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ublic Employment Services South Africa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1"/>
            <a:ext cx="38100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6858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ZA" dirty="0" smtClean="0"/>
              <a:t/>
            </a:r>
            <a:br>
              <a:rPr lang="en-ZA" dirty="0" smtClean="0"/>
            </a:br>
            <a:r>
              <a:rPr lang="en-ZA" dirty="0" smtClean="0"/>
              <a:t>Key Business Rules for Using Online ESSA Services:</a:t>
            </a:r>
            <a:br>
              <a:rPr lang="en-ZA" dirty="0" smtClean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667000"/>
            <a:ext cx="8763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sz="2800" dirty="0" smtClean="0"/>
              <a:t>All Clients registering must have a valid ID number and email account, available on the day of registration.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2800" dirty="0" smtClean="0"/>
              <a:t>Be able to read and follow instructions as per prompt.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2800" dirty="0" smtClean="0"/>
              <a:t>Write down the password contained in the system generated letter.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2800" dirty="0" smtClean="0"/>
              <a:t>Store in a safe place for future usage.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2800" dirty="0" smtClean="0"/>
              <a:t>Clients are most welcome to change the initial password, by following the forgot password prompt.</a:t>
            </a:r>
          </a:p>
          <a:p>
            <a:pPr marL="285750" indent="-285750">
              <a:buFont typeface="Arial" pitchFamily="34" charset="0"/>
              <a:buChar char="•"/>
            </a:pPr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"/>
            <a:ext cx="3124200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4" t="9013" r="32560" b="5926"/>
          <a:stretch/>
        </p:blipFill>
        <p:spPr bwMode="auto">
          <a:xfrm>
            <a:off x="0" y="38100"/>
            <a:ext cx="91440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35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477962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Arial Black" pitchFamily="34" charset="0"/>
              </a:rPr>
              <a:t>STEP1: </a:t>
            </a:r>
            <a:br>
              <a:rPr lang="en-US" sz="2400" dirty="0" smtClean="0">
                <a:latin typeface="Arial Black" pitchFamily="34" charset="0"/>
              </a:rPr>
            </a:br>
            <a:r>
              <a:rPr lang="en-US" sz="2400" dirty="0" smtClean="0">
                <a:latin typeface="Arial Black" pitchFamily="34" charset="0"/>
              </a:rPr>
              <a:t>Go to </a:t>
            </a:r>
            <a:r>
              <a:rPr lang="en-US" sz="2400" dirty="0" smtClean="0">
                <a:latin typeface="Arial Black" pitchFamily="34" charset="0"/>
                <a:hlinkClick r:id="rId2"/>
              </a:rPr>
              <a:t>www.labour.gov.za</a:t>
            </a:r>
            <a:r>
              <a:rPr lang="en-US" sz="2400" dirty="0" smtClean="0">
                <a:latin typeface="Arial Black" pitchFamily="34" charset="0"/>
              </a:rPr>
              <a:t>, go to Online Services, </a:t>
            </a:r>
            <a:r>
              <a:rPr lang="en-US" sz="3200" b="1" dirty="0" smtClean="0"/>
              <a:t>then</a:t>
            </a:r>
            <a:r>
              <a:rPr lang="en-US" sz="2400" dirty="0" smtClean="0">
                <a:latin typeface="Arial Black" pitchFamily="34" charset="0"/>
              </a:rPr>
              <a:t> go to Employment Services for South Africa (ESSA)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534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763000" cy="529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Arial Black" pitchFamily="34" charset="0"/>
              </a:rPr>
              <a:t>STEP 2: </a:t>
            </a:r>
            <a:br>
              <a:rPr lang="en-US" sz="2400" dirty="0" smtClean="0">
                <a:latin typeface="Arial Black" pitchFamily="34" charset="0"/>
              </a:rPr>
            </a:br>
            <a:r>
              <a:rPr lang="en-US" sz="2400" dirty="0" smtClean="0">
                <a:latin typeface="Arial Black" pitchFamily="34" charset="0"/>
              </a:rPr>
              <a:t>Go to INDIVIDUAL: CLICK HERE TO REGISTER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00760"/>
            <a:ext cx="8534400" cy="555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2286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pitchFamily="34" charset="0"/>
              </a:rPr>
              <a:t>STEP 3: Accept the disclaimer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9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0719"/>
            <a:ext cx="83820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183357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pitchFamily="34" charset="0"/>
              </a:rPr>
              <a:t>STEP 4: Instructions to register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2870"/>
            <a:ext cx="83820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4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3" y="274638"/>
            <a:ext cx="8639175" cy="5635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 Black" pitchFamily="34" charset="0"/>
              </a:rPr>
              <a:t>NOTIFICATION OF REGISTRATION –E-MAIL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838200"/>
            <a:ext cx="881538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971800"/>
            <a:ext cx="86391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19600" y="3581400"/>
            <a:ext cx="4319587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solidFill>
                  <a:srgbClr val="FF0000"/>
                </a:solidFill>
                <a:latin typeface="Arial Black" pitchFamily="34" charset="0"/>
              </a:rPr>
              <a:t>Organisation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 / Individual MUST have an email address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92490"/>
            <a:ext cx="5257800" cy="189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" y="3089048"/>
            <a:ext cx="8077200" cy="346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83357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pitchFamily="34" charset="0"/>
              </a:rPr>
              <a:t>STEP 5: Gain access to ESSA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76800" y="1219200"/>
            <a:ext cx="3838303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 Identity number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85509" y="1858962"/>
            <a:ext cx="3838303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 Secret Password (E-mail)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2601686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Black" pitchFamily="34" charset="0"/>
              </a:rPr>
              <a:t>VIEW Profile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4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06" y="2568211"/>
            <a:ext cx="4651465" cy="127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547" y="4114800"/>
            <a:ext cx="465146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87" y="1143000"/>
            <a:ext cx="465146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736" y="5257801"/>
            <a:ext cx="4651464" cy="110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6" y="1295400"/>
            <a:ext cx="19431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95400"/>
            <a:ext cx="20193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183357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Black" pitchFamily="34" charset="0"/>
              </a:rPr>
              <a:t>STEP 6: Update Profile</a:t>
            </a:r>
            <a:endParaRPr lang="en-US" sz="2800" dirty="0">
              <a:latin typeface="Arial Black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808038"/>
            <a:ext cx="2030187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I WANT TO…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593374" y="732156"/>
            <a:ext cx="2030187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WORKSPACE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949440" y="731838"/>
            <a:ext cx="2030187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  <a:sym typeface="Wingdings" pitchFamily="2" charset="2"/>
              </a:rPr>
              <a:t>INSTRUCTIONS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311186" y="2362200"/>
            <a:ext cx="971550" cy="14811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524000" y="3733800"/>
            <a:ext cx="780506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524000" y="4495800"/>
            <a:ext cx="719547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4000" y="4876800"/>
            <a:ext cx="719547" cy="9357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7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136</Words>
  <Application>Microsoft Office PowerPoint</Application>
  <PresentationFormat>On-screen Show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Employment Services System of South Africa ESSA – Online  STEP BY STEP GUIDE FOR EMPLOYERS AND WORKSEEKERS TO REGISTER AND RENEW PASSWORDS</vt:lpstr>
      <vt:lpstr>PowerPoint Presentation</vt:lpstr>
      <vt:lpstr>STEP1:  Go to www.labour.gov.za, go to Online Services, then go to Employment Services for South Africa (ESSA)</vt:lpstr>
      <vt:lpstr>STEP 2:  Go to INDIVIDUAL: CLICK HERE TO REGISTER</vt:lpstr>
      <vt:lpstr>PowerPoint Presentation</vt:lpstr>
      <vt:lpstr>PowerPoint Presentation</vt:lpstr>
      <vt:lpstr>NOTIFICATION OF REGISTRATION –E-MAIL</vt:lpstr>
      <vt:lpstr>PowerPoint Presentation</vt:lpstr>
      <vt:lpstr>PowerPoint Presentation</vt:lpstr>
      <vt:lpstr>PowerPoint Presentation</vt:lpstr>
      <vt:lpstr> Key Business Rules for Using Online ESSA Services: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Employment Services of South Africa ESSA – Online</dc:title>
  <dc:creator>Sam Weyers (WKM)</dc:creator>
  <cp:lastModifiedBy>Kala.N</cp:lastModifiedBy>
  <cp:revision>67</cp:revision>
  <cp:lastPrinted>2016-02-02T07:25:28Z</cp:lastPrinted>
  <dcterms:created xsi:type="dcterms:W3CDTF">2012-08-31T13:34:28Z</dcterms:created>
  <dcterms:modified xsi:type="dcterms:W3CDTF">2016-02-12T13:58:02Z</dcterms:modified>
</cp:coreProperties>
</file>